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84" r:id="rId3"/>
    <p:sldId id="260" r:id="rId4"/>
    <p:sldId id="269" r:id="rId5"/>
    <p:sldId id="261" r:id="rId6"/>
    <p:sldId id="273" r:id="rId7"/>
    <p:sldId id="262" r:id="rId8"/>
    <p:sldId id="270" r:id="rId9"/>
    <p:sldId id="263" r:id="rId10"/>
    <p:sldId id="271" r:id="rId11"/>
    <p:sldId id="264" r:id="rId12"/>
    <p:sldId id="276" r:id="rId13"/>
    <p:sldId id="278" r:id="rId14"/>
    <p:sldId id="279" r:id="rId15"/>
    <p:sldId id="277" r:id="rId16"/>
    <p:sldId id="280" r:id="rId17"/>
    <p:sldId id="281" r:id="rId18"/>
    <p:sldId id="274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7D1DA-A75E-40F2-98EF-F32FC0453BF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637D1DA-A75E-40F2-98EF-F32FC0453BF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059ED0-3E52-452C-8086-BAA83FB07FE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60648"/>
            <a:ext cx="7498080" cy="720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UVODNE </a:t>
            </a:r>
            <a:r>
              <a:rPr lang="en-US" dirty="0"/>
              <a:t>NAPOMENE: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84784"/>
            <a:ext cx="7498080" cy="4608512"/>
          </a:xfrm>
        </p:spPr>
        <p:txBody>
          <a:bodyPr>
            <a:normAutofit fontScale="85000" lnSpcReduction="10000"/>
          </a:bodyPr>
          <a:lstStyle/>
          <a:p>
            <a:pPr lvl="0">
              <a:spcAft>
                <a:spcPts val="1200"/>
              </a:spcAft>
              <a:buClr>
                <a:srgbClr val="3891A7"/>
              </a:buClr>
            </a:pPr>
            <a:r>
              <a:rPr lang="en-US" dirty="0" err="1" smtClean="0">
                <a:solidFill>
                  <a:prstClr val="black"/>
                </a:solidFill>
              </a:rPr>
              <a:t>Prezentacija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koja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sledi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prati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drugi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deo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nastavne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jedinice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PRESCHOOL CURRICULUM. </a:t>
            </a:r>
            <a:endParaRPr lang="sr-Latn-RS" dirty="0">
              <a:solidFill>
                <a:prstClr val="black"/>
              </a:solidFill>
            </a:endParaRPr>
          </a:p>
          <a:p>
            <a:pPr lvl="0">
              <a:spcAft>
                <a:spcPts val="1200"/>
              </a:spcAft>
              <a:buClr>
                <a:srgbClr val="3891A7"/>
              </a:buClr>
            </a:pPr>
            <a:r>
              <a:rPr lang="sr-Latn-RS" dirty="0">
                <a:solidFill>
                  <a:prstClr val="black"/>
                </a:solidFill>
              </a:rPr>
              <a:t>Na kraju prezentacije je lista novih reči i vežba koja vam pomaže da ih zapamtite i usvojite. 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spcAft>
                <a:spcPts val="1200"/>
              </a:spcAft>
              <a:buClr>
                <a:srgbClr val="3891A7"/>
              </a:buClr>
            </a:pPr>
            <a:r>
              <a:rPr lang="en-US" dirty="0" smtClean="0">
                <a:solidFill>
                  <a:prstClr val="black"/>
                </a:solidFill>
              </a:rPr>
              <a:t>Pod </a:t>
            </a:r>
            <a:r>
              <a:rPr lang="en-US" dirty="0" err="1" smtClean="0">
                <a:solidFill>
                  <a:prstClr val="black"/>
                </a:solidFill>
              </a:rPr>
              <a:t>naslovom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i="1" dirty="0" smtClean="0">
                <a:solidFill>
                  <a:prstClr val="black"/>
                </a:solidFill>
              </a:rPr>
              <a:t>Revision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sr-Latn-RS" dirty="0" smtClean="0">
                <a:solidFill>
                  <a:prstClr val="black"/>
                </a:solidFill>
              </a:rPr>
              <a:t>možete pronaći </a:t>
            </a:r>
            <a:r>
              <a:rPr lang="en-US" dirty="0" err="1" smtClean="0">
                <a:solidFill>
                  <a:prstClr val="black"/>
                </a:solidFill>
              </a:rPr>
              <a:t>pitanja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za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ponavljanje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prvog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i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drugog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dela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lekcije</a:t>
            </a:r>
            <a:r>
              <a:rPr lang="en-US" dirty="0" smtClean="0">
                <a:solidFill>
                  <a:prstClr val="black"/>
                </a:solidFill>
              </a:rPr>
              <a:t> PRESCHOOL CURRICULUM.</a:t>
            </a:r>
          </a:p>
          <a:p>
            <a:pPr lvl="0">
              <a:spcAft>
                <a:spcPts val="1200"/>
              </a:spcAft>
              <a:buClr>
                <a:srgbClr val="3891A7"/>
              </a:buClr>
            </a:pPr>
            <a:r>
              <a:rPr lang="en-US" dirty="0" smtClean="0">
                <a:solidFill>
                  <a:prstClr val="black"/>
                </a:solidFill>
              </a:rPr>
              <a:t>Na </a:t>
            </a:r>
            <a:r>
              <a:rPr lang="en-US" dirty="0" err="1" smtClean="0">
                <a:solidFill>
                  <a:prstClr val="black"/>
                </a:solidFill>
              </a:rPr>
              <a:t>poslednjem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slajdu</a:t>
            </a:r>
            <a:r>
              <a:rPr lang="en-US" dirty="0" smtClean="0">
                <a:solidFill>
                  <a:prstClr val="black"/>
                </a:solidFill>
              </a:rPr>
              <a:t> je </a:t>
            </a:r>
            <a:r>
              <a:rPr lang="en-US" dirty="0" err="1" smtClean="0">
                <a:solidFill>
                  <a:prstClr val="black"/>
                </a:solidFill>
              </a:rPr>
              <a:t>prv</a:t>
            </a:r>
            <a:r>
              <a:rPr lang="sr-Latn-RS" dirty="0" smtClean="0">
                <a:solidFill>
                  <a:prstClr val="black"/>
                </a:solidFill>
              </a:rPr>
              <a:t>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sr-Latn-RS" dirty="0" smtClean="0">
                <a:solidFill>
                  <a:prstClr val="black"/>
                </a:solidFill>
              </a:rPr>
              <a:t>tema </a:t>
            </a:r>
            <a:r>
              <a:rPr lang="en-US" dirty="0" err="1" smtClean="0">
                <a:solidFill>
                  <a:prstClr val="black"/>
                </a:solidFill>
              </a:rPr>
              <a:t>za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kolokvijum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koji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sr-Latn-RS" dirty="0" smtClean="0">
                <a:solidFill>
                  <a:prstClr val="black"/>
                </a:solidFill>
              </a:rPr>
              <a:t>će biti održan </a:t>
            </a:r>
            <a:r>
              <a:rPr lang="en-US" dirty="0" err="1" smtClean="0">
                <a:solidFill>
                  <a:prstClr val="black"/>
                </a:solidFill>
              </a:rPr>
              <a:t>na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sr-Latn-RS" smtClean="0">
                <a:solidFill>
                  <a:prstClr val="black"/>
                </a:solidFill>
              </a:rPr>
              <a:t>5.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sr-Latn-RS" dirty="0" smtClean="0">
                <a:solidFill>
                  <a:prstClr val="black"/>
                </a:solidFill>
              </a:rPr>
              <a:t>času.</a:t>
            </a:r>
            <a:endParaRPr lang="en-US" dirty="0" smtClean="0">
              <a:solidFill>
                <a:prstClr val="black"/>
              </a:solidFill>
            </a:endParaRPr>
          </a:p>
          <a:p>
            <a:pPr lvl="0">
              <a:spcAft>
                <a:spcPts val="1200"/>
              </a:spcAft>
              <a:buClr>
                <a:srgbClr val="3891A7"/>
              </a:buClr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470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PRESCHOOL CURRICULUM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lnSpcReduction="10000"/>
          </a:bodyPr>
          <a:lstStyle/>
          <a:p>
            <a:r>
              <a:rPr lang="sr-Latn-RS" sz="3600" dirty="0" smtClean="0">
                <a:solidFill>
                  <a:srgbClr val="C00000"/>
                </a:solidFill>
              </a:rPr>
              <a:t>VERBAL INTERACTIONS </a:t>
            </a:r>
          </a:p>
          <a:p>
            <a:pPr>
              <a:buNone/>
            </a:pPr>
            <a:r>
              <a:rPr lang="en-US" sz="3600" dirty="0" smtClean="0"/>
              <a:t>F</a:t>
            </a:r>
            <a:r>
              <a:rPr lang="sr-Latn-RS" sz="3600" dirty="0" smtClean="0"/>
              <a:t>irst 3 years </a:t>
            </a:r>
            <a:r>
              <a:rPr lang="en-US" sz="3600" dirty="0" smtClean="0"/>
              <a:t>are </a:t>
            </a:r>
            <a:r>
              <a:rPr lang="sr-Latn-RS" sz="3600" dirty="0" smtClean="0"/>
              <a:t>critical for language development!</a:t>
            </a:r>
            <a:endParaRPr lang="en-US" sz="3600" dirty="0" smtClean="0"/>
          </a:p>
          <a:p>
            <a:pPr>
              <a:buNone/>
            </a:pPr>
            <a:r>
              <a:rPr lang="en-US" sz="3600" dirty="0"/>
              <a:t>T</a:t>
            </a:r>
            <a:r>
              <a:rPr lang="sr-Latn-RS" sz="3600" dirty="0" smtClean="0"/>
              <a:t>o stimulate language development</a:t>
            </a:r>
            <a:r>
              <a:rPr lang="en-US" sz="3600" dirty="0" smtClean="0"/>
              <a:t> we use</a:t>
            </a:r>
            <a:r>
              <a:rPr lang="sr-Latn-RS" sz="3600" dirty="0" smtClean="0"/>
              <a:t> different techniques:</a:t>
            </a:r>
          </a:p>
          <a:p>
            <a:pPr>
              <a:buFontTx/>
              <a:buChar char="-"/>
            </a:pPr>
            <a:r>
              <a:rPr lang="en-US" sz="3600" dirty="0" smtClean="0"/>
              <a:t>D</a:t>
            </a:r>
            <a:r>
              <a:rPr lang="sr-Latn-RS" sz="3600" dirty="0" smtClean="0"/>
              <a:t>escription</a:t>
            </a:r>
          </a:p>
          <a:p>
            <a:pPr>
              <a:buFontTx/>
              <a:buChar char="-"/>
            </a:pPr>
            <a:r>
              <a:rPr lang="en-US" sz="3600" dirty="0" smtClean="0"/>
              <a:t>P</a:t>
            </a:r>
            <a:r>
              <a:rPr lang="sr-Latn-RS" sz="3600" dirty="0" smtClean="0"/>
              <a:t>arallel talk</a:t>
            </a:r>
          </a:p>
          <a:p>
            <a:pPr>
              <a:buFontTx/>
              <a:buChar char="-"/>
            </a:pPr>
            <a:r>
              <a:rPr lang="en-US" sz="3600" dirty="0" smtClean="0"/>
              <a:t>S</a:t>
            </a:r>
            <a:r>
              <a:rPr lang="sr-Latn-RS" sz="3600" dirty="0" smtClean="0"/>
              <a:t>elf-talk</a:t>
            </a:r>
          </a:p>
          <a:p>
            <a:pPr>
              <a:buFontTx/>
              <a:buChar char="-"/>
            </a:pPr>
            <a:r>
              <a:rPr lang="en-US" sz="3600" dirty="0" smtClean="0"/>
              <a:t>E</a:t>
            </a:r>
            <a:r>
              <a:rPr lang="sr-Latn-RS" sz="3600" dirty="0" smtClean="0"/>
              <a:t>xpansion and expansion +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PRESCHOOL CURRICULUM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/>
          </a:bodyPr>
          <a:lstStyle/>
          <a:p>
            <a:r>
              <a:rPr lang="sr-Latn-RS" sz="4000" dirty="0" smtClean="0">
                <a:solidFill>
                  <a:srgbClr val="C00000"/>
                </a:solidFill>
              </a:rPr>
              <a:t>INTERACTION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smtClean="0"/>
              <a:t>with adults is important so that children</a:t>
            </a:r>
            <a:r>
              <a:rPr lang="en-US" sz="4000" dirty="0"/>
              <a:t> </a:t>
            </a:r>
            <a:r>
              <a:rPr lang="en-US" sz="4000" dirty="0" smtClean="0"/>
              <a:t>d</a:t>
            </a:r>
            <a:r>
              <a:rPr lang="sr-Latn-RS" sz="4000" dirty="0" smtClean="0"/>
              <a:t>evelop love for school</a:t>
            </a:r>
            <a:r>
              <a:rPr lang="en-US" sz="4000" dirty="0" smtClean="0"/>
              <a:t> and a </a:t>
            </a:r>
            <a:r>
              <a:rPr lang="sr-Latn-RS" sz="4000" dirty="0" smtClean="0"/>
              <a:t>sense of trust in the adults.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VOCABULARY: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r-Latn-RS" b="1" dirty="0" smtClean="0"/>
              <a:t>assess</a:t>
            </a:r>
            <a:r>
              <a:rPr lang="en-US" b="1" dirty="0"/>
              <a:t>, v </a:t>
            </a:r>
            <a:r>
              <a:rPr lang="en-US" dirty="0"/>
              <a:t>- to judge or decide the amount, value, quality, or importance of something</a:t>
            </a:r>
            <a:endParaRPr lang="en-US" dirty="0" smtClean="0"/>
          </a:p>
          <a:p>
            <a:pPr marL="82296" indent="0">
              <a:buNone/>
            </a:pPr>
            <a:r>
              <a:rPr lang="en-US" b="1" dirty="0" smtClean="0"/>
              <a:t>   n: </a:t>
            </a:r>
            <a:r>
              <a:rPr lang="sr-Latn-RS" b="1" dirty="0" smtClean="0"/>
              <a:t>assessment</a:t>
            </a:r>
            <a:r>
              <a:rPr lang="en-US" b="1" dirty="0" smtClean="0"/>
              <a:t> </a:t>
            </a:r>
            <a:r>
              <a:rPr lang="en-US" dirty="0"/>
              <a:t>- the act of judging or deciding the amount, value, quality, or importance of something, or the judgment or decision that is </a:t>
            </a:r>
            <a:r>
              <a:rPr lang="en-US" dirty="0" smtClean="0"/>
              <a:t>made 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b="1" dirty="0" smtClean="0"/>
              <a:t>essential, </a:t>
            </a:r>
            <a:r>
              <a:rPr lang="en-US" b="1" dirty="0" err="1" smtClean="0"/>
              <a:t>adj</a:t>
            </a:r>
            <a:r>
              <a:rPr lang="en-US" b="1" dirty="0" smtClean="0"/>
              <a:t> </a:t>
            </a:r>
            <a:r>
              <a:rPr lang="en-US" dirty="0"/>
              <a:t>- necessary or </a:t>
            </a:r>
            <a:r>
              <a:rPr lang="en-US" dirty="0" smtClean="0"/>
              <a:t>needed</a:t>
            </a:r>
          </a:p>
        </p:txBody>
      </p:sp>
    </p:spTree>
    <p:extLst>
      <p:ext uri="{BB962C8B-B14F-4D97-AF65-F5344CB8AC3E}">
        <p14:creationId xmlns:p14="http://schemas.microsoft.com/office/powerpoint/2010/main" val="1270699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lnSpcReduction="10000"/>
          </a:bodyPr>
          <a:lstStyle/>
          <a:p>
            <a:pPr marL="82296" lvl="0" indent="0">
              <a:buClr>
                <a:srgbClr val="3891A7"/>
              </a:buClr>
              <a:buNone/>
            </a:pPr>
            <a:r>
              <a:rPr lang="sr-Latn-RS" b="1" dirty="0">
                <a:solidFill>
                  <a:prstClr val="black"/>
                </a:solidFill>
              </a:rPr>
              <a:t>unique</a:t>
            </a:r>
            <a:r>
              <a:rPr lang="en-US" b="1" dirty="0">
                <a:solidFill>
                  <a:prstClr val="black"/>
                </a:solidFill>
              </a:rPr>
              <a:t>, </a:t>
            </a:r>
            <a:r>
              <a:rPr lang="en-US" b="1" dirty="0" err="1">
                <a:solidFill>
                  <a:prstClr val="black"/>
                </a:solidFill>
              </a:rPr>
              <a:t>adj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- being the only existing one of its type or, more generally, unusual, or special in some way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en-US" b="1" dirty="0">
                <a:solidFill>
                  <a:prstClr val="black"/>
                </a:solidFill>
              </a:rPr>
              <a:t>   n: </a:t>
            </a:r>
            <a:r>
              <a:rPr lang="sr-Latn-RS" b="1" dirty="0">
                <a:solidFill>
                  <a:prstClr val="black"/>
                </a:solidFill>
              </a:rPr>
              <a:t>uniqueness</a:t>
            </a:r>
            <a:r>
              <a:rPr lang="en-US" b="1" dirty="0">
                <a:solidFill>
                  <a:prstClr val="black"/>
                </a:solidFill>
              </a:rPr>
              <a:t> - </a:t>
            </a:r>
            <a:r>
              <a:rPr lang="en-US" dirty="0">
                <a:solidFill>
                  <a:prstClr val="black"/>
                </a:solidFill>
              </a:rPr>
              <a:t>the quality of being unique (unusual, or special in some way)</a:t>
            </a:r>
          </a:p>
          <a:p>
            <a:pPr marL="82296" indent="0">
              <a:buNone/>
            </a:pPr>
            <a:endParaRPr lang="en-US" b="1" dirty="0" smtClean="0"/>
          </a:p>
          <a:p>
            <a:pPr marL="82296" indent="0">
              <a:buNone/>
            </a:pPr>
            <a:r>
              <a:rPr lang="en-US" b="1" dirty="0" smtClean="0"/>
              <a:t>consistency</a:t>
            </a:r>
            <a:r>
              <a:rPr lang="en-US" b="1" dirty="0"/>
              <a:t>, n </a:t>
            </a:r>
            <a:r>
              <a:rPr lang="en-US" dirty="0"/>
              <a:t>- the quality of always behaving or performing in a similar way, or of always happening in a similar </a:t>
            </a:r>
            <a:r>
              <a:rPr lang="en-US" dirty="0" smtClean="0"/>
              <a:t>way</a:t>
            </a:r>
          </a:p>
          <a:p>
            <a:pPr marL="82296" indent="0">
              <a:buNone/>
            </a:pPr>
            <a:r>
              <a:rPr lang="en-US" dirty="0"/>
              <a:t>(the physical nature of a substance, especially a thick liquid, for example by being thick or thin, smooth or lumpy, </a:t>
            </a:r>
            <a:r>
              <a:rPr lang="en-US" dirty="0" smtClean="0"/>
              <a:t>etc.)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792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 lnSpcReduction="10000"/>
          </a:bodyPr>
          <a:lstStyle/>
          <a:p>
            <a:pPr marL="82296" lvl="0" indent="0">
              <a:buClr>
                <a:srgbClr val="3891A7"/>
              </a:buClr>
              <a:buNone/>
            </a:pPr>
            <a:r>
              <a:rPr lang="en-US" b="1" dirty="0">
                <a:solidFill>
                  <a:prstClr val="black"/>
                </a:solidFill>
              </a:rPr>
              <a:t>beneficial, </a:t>
            </a:r>
            <a:r>
              <a:rPr lang="en-US" b="1" dirty="0" err="1">
                <a:solidFill>
                  <a:prstClr val="black"/>
                </a:solidFill>
              </a:rPr>
              <a:t>adj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- helpful, useful, or good</a:t>
            </a:r>
          </a:p>
          <a:p>
            <a:pPr marL="82296" lvl="0" indent="0">
              <a:buClr>
                <a:srgbClr val="3891A7"/>
              </a:buClr>
              <a:buNone/>
            </a:pPr>
            <a:endParaRPr lang="en-US" b="1" dirty="0" smtClean="0">
              <a:solidFill>
                <a:prstClr val="black"/>
              </a:solidFill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en-US" b="1" dirty="0" smtClean="0">
                <a:solidFill>
                  <a:prstClr val="black"/>
                </a:solidFill>
              </a:rPr>
              <a:t>aesthetics</a:t>
            </a:r>
            <a:r>
              <a:rPr lang="en-US" b="1" dirty="0">
                <a:solidFill>
                  <a:prstClr val="black"/>
                </a:solidFill>
              </a:rPr>
              <a:t>, n </a:t>
            </a:r>
            <a:r>
              <a:rPr lang="en-US" dirty="0">
                <a:solidFill>
                  <a:prstClr val="black"/>
                </a:solidFill>
              </a:rPr>
              <a:t>- a set of principles concerned with the nature and appreciation of beauty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(the formal study of art, especially in relation to the idea of beauty)</a:t>
            </a:r>
          </a:p>
          <a:p>
            <a:pPr marL="82296" lvl="0" indent="0">
              <a:buClr>
                <a:srgbClr val="3891A7"/>
              </a:buClr>
              <a:buNone/>
            </a:pPr>
            <a:endParaRPr lang="en-US" b="1" dirty="0" smtClean="0">
              <a:solidFill>
                <a:prstClr val="black"/>
              </a:solidFill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en-US" b="1" dirty="0" smtClean="0">
                <a:solidFill>
                  <a:prstClr val="black"/>
                </a:solidFill>
              </a:rPr>
              <a:t>schedule</a:t>
            </a:r>
            <a:r>
              <a:rPr lang="en-US" b="1" dirty="0">
                <a:solidFill>
                  <a:prstClr val="black"/>
                </a:solidFill>
              </a:rPr>
              <a:t>, n </a:t>
            </a:r>
            <a:r>
              <a:rPr lang="en-US" dirty="0">
                <a:solidFill>
                  <a:prstClr val="black"/>
                </a:solidFill>
              </a:rPr>
              <a:t>- a list of planned activities or things to be done showing the times or dates when they are intended to happen or be done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128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r>
              <a:rPr lang="en-US" dirty="0">
                <a:solidFill>
                  <a:srgbClr val="4F271C">
                    <a:satMod val="130000"/>
                  </a:srgbClr>
                </a:solidFill>
              </a:rPr>
              <a:t>Vocabulary 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>
            <a:normAutofit/>
          </a:bodyPr>
          <a:lstStyle/>
          <a:p>
            <a:pPr marL="82296" lvl="0" indent="0">
              <a:buClr>
                <a:srgbClr val="3891A7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Fill in the </a:t>
            </a:r>
            <a:r>
              <a:rPr lang="en-US" dirty="0" smtClean="0">
                <a:solidFill>
                  <a:prstClr val="black"/>
                </a:solidFill>
              </a:rPr>
              <a:t>gaps </a:t>
            </a:r>
            <a:r>
              <a:rPr lang="en-US" dirty="0">
                <a:solidFill>
                  <a:prstClr val="black"/>
                </a:solidFill>
              </a:rPr>
              <a:t>with the appropriate words:</a:t>
            </a:r>
          </a:p>
          <a:p>
            <a:pPr marL="82296" indent="0">
              <a:buNone/>
            </a:pPr>
            <a:endParaRPr lang="en-US" sz="1600" dirty="0" smtClean="0"/>
          </a:p>
          <a:p>
            <a:pPr marL="82296" indent="0">
              <a:buNone/>
            </a:pPr>
            <a:r>
              <a:rPr lang="en-US" dirty="0" smtClean="0"/>
              <a:t>1. Would </a:t>
            </a:r>
            <a:r>
              <a:rPr lang="en-US" dirty="0"/>
              <a:t>you say </a:t>
            </a:r>
            <a:r>
              <a:rPr lang="en-US" dirty="0" smtClean="0"/>
              <a:t>the report provides a fair ________ of </a:t>
            </a:r>
            <a:r>
              <a:rPr lang="en-US" dirty="0"/>
              <a:t>the situation</a:t>
            </a:r>
            <a:r>
              <a:rPr lang="en-US" dirty="0" smtClean="0"/>
              <a:t>?</a:t>
            </a:r>
          </a:p>
          <a:p>
            <a:pPr marL="82296" indent="0">
              <a:buNone/>
            </a:pPr>
            <a:r>
              <a:rPr lang="en-US" dirty="0"/>
              <a:t>2. It's important to show some ________ </a:t>
            </a:r>
            <a:r>
              <a:rPr lang="en-US" dirty="0" smtClean="0"/>
              <a:t>in </a:t>
            </a:r>
            <a:r>
              <a:rPr lang="en-US" dirty="0"/>
              <a:t>your </a:t>
            </a:r>
            <a:r>
              <a:rPr lang="en-US" dirty="0" smtClean="0"/>
              <a:t>work.</a:t>
            </a:r>
          </a:p>
          <a:p>
            <a:pPr marL="82296" indent="0">
              <a:buNone/>
            </a:pPr>
            <a:r>
              <a:rPr lang="en-US" dirty="0"/>
              <a:t>3. Everything went according to </a:t>
            </a:r>
            <a:r>
              <a:rPr lang="en-US" dirty="0" smtClean="0"/>
              <a:t>________ (= </a:t>
            </a:r>
            <a:r>
              <a:rPr lang="en-US" dirty="0"/>
              <a:t>as had been planned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24946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/>
          <a:lstStyle/>
          <a:p>
            <a:pPr marL="82296" lvl="0" indent="0">
              <a:buClr>
                <a:srgbClr val="3891A7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4. The branch of philosophy which deals with questions of beauty and artistic taste is </a:t>
            </a:r>
            <a:r>
              <a:rPr lang="en-US" dirty="0" smtClean="0">
                <a:solidFill>
                  <a:prstClr val="black"/>
                </a:solidFill>
              </a:rPr>
              <a:t>called</a:t>
            </a:r>
            <a:r>
              <a:rPr lang="en-US" dirty="0"/>
              <a:t> ________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5. Water is </a:t>
            </a:r>
            <a:r>
              <a:rPr lang="en-US" dirty="0"/>
              <a:t>________ </a:t>
            </a:r>
            <a:r>
              <a:rPr lang="en-US" dirty="0" smtClean="0">
                <a:solidFill>
                  <a:prstClr val="black"/>
                </a:solidFill>
              </a:rPr>
              <a:t>for </a:t>
            </a:r>
            <a:r>
              <a:rPr lang="en-US" dirty="0">
                <a:solidFill>
                  <a:prstClr val="black"/>
                </a:solidFill>
              </a:rPr>
              <a:t>living things.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6. A stay in the country will be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________ </a:t>
            </a:r>
            <a:r>
              <a:rPr lang="en-US" dirty="0" smtClean="0">
                <a:solidFill>
                  <a:prstClr val="black"/>
                </a:solidFill>
              </a:rPr>
              <a:t>to </a:t>
            </a:r>
            <a:r>
              <a:rPr lang="en-US" dirty="0">
                <a:solidFill>
                  <a:prstClr val="black"/>
                </a:solidFill>
              </a:rPr>
              <a:t>his health.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7. It is a story about the </a:t>
            </a:r>
            <a:r>
              <a:rPr lang="en-US" dirty="0"/>
              <a:t>________ </a:t>
            </a:r>
            <a:r>
              <a:rPr lang="en-US" dirty="0" smtClean="0">
                <a:solidFill>
                  <a:prstClr val="black"/>
                </a:solidFill>
              </a:rPr>
              <a:t>of </a:t>
            </a:r>
            <a:r>
              <a:rPr lang="en-US" dirty="0">
                <a:solidFill>
                  <a:prstClr val="black"/>
                </a:solidFill>
              </a:rPr>
              <a:t>every individual.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30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en-US" sz="4400" dirty="0" smtClean="0"/>
              <a:t>Key: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dirty="0" smtClean="0"/>
              <a:t>1. Would you say the report provides a fair </a:t>
            </a:r>
            <a:r>
              <a:rPr lang="sr-Latn-RS" dirty="0" smtClean="0">
                <a:solidFill>
                  <a:srgbClr val="FF0000"/>
                </a:solidFill>
              </a:rPr>
              <a:t>assessment </a:t>
            </a:r>
            <a:r>
              <a:rPr lang="en-US" dirty="0" smtClean="0"/>
              <a:t>of the situation?</a:t>
            </a:r>
          </a:p>
          <a:p>
            <a:pPr marL="82296" indent="0">
              <a:buNone/>
            </a:pPr>
            <a:r>
              <a:rPr lang="en-US" dirty="0" smtClean="0"/>
              <a:t>2</a:t>
            </a:r>
            <a:r>
              <a:rPr lang="en-US" dirty="0"/>
              <a:t>. It's important to show some </a:t>
            </a:r>
            <a:r>
              <a:rPr lang="en-US" dirty="0">
                <a:solidFill>
                  <a:srgbClr val="FF0000"/>
                </a:solidFill>
              </a:rPr>
              <a:t>consistency</a:t>
            </a:r>
            <a:r>
              <a:rPr lang="en-US" dirty="0"/>
              <a:t> in your work.</a:t>
            </a:r>
          </a:p>
          <a:p>
            <a:pPr marL="82296" indent="0">
              <a:buNone/>
            </a:pPr>
            <a:r>
              <a:rPr lang="en-US" dirty="0"/>
              <a:t>3. Everything went according to </a:t>
            </a:r>
            <a:r>
              <a:rPr lang="en-US" dirty="0">
                <a:solidFill>
                  <a:srgbClr val="FF0000"/>
                </a:solidFill>
              </a:rPr>
              <a:t>schedule</a:t>
            </a:r>
            <a:r>
              <a:rPr lang="en-US" dirty="0"/>
              <a:t> (= as had been planned</a:t>
            </a:r>
            <a:r>
              <a:rPr lang="en-US" dirty="0" smtClean="0"/>
              <a:t>).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4. The branch of philosophy which deals with questions of beauty and artistic taste is </a:t>
            </a:r>
            <a:r>
              <a:rPr lang="en-US" dirty="0" smtClean="0">
                <a:solidFill>
                  <a:prstClr val="black"/>
                </a:solidFill>
              </a:rPr>
              <a:t>called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aesthetics.</a:t>
            </a:r>
            <a:endParaRPr lang="en-US" dirty="0">
              <a:solidFill>
                <a:srgbClr val="FF0000"/>
              </a:solidFill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5. Water is </a:t>
            </a:r>
            <a:r>
              <a:rPr lang="en-US" dirty="0">
                <a:solidFill>
                  <a:srgbClr val="FF0000"/>
                </a:solidFill>
              </a:rPr>
              <a:t>essential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for </a:t>
            </a:r>
            <a:r>
              <a:rPr lang="en-US" dirty="0">
                <a:solidFill>
                  <a:prstClr val="black"/>
                </a:solidFill>
              </a:rPr>
              <a:t>living things.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6. A stay in the country will be</a:t>
            </a:r>
            <a:r>
              <a:rPr lang="en-US" dirty="0">
                <a:solidFill>
                  <a:srgbClr val="FF0000"/>
                </a:solidFill>
              </a:rPr>
              <a:t> beneficial </a:t>
            </a:r>
            <a:r>
              <a:rPr lang="en-US" dirty="0">
                <a:solidFill>
                  <a:prstClr val="black"/>
                </a:solidFill>
              </a:rPr>
              <a:t>to his health.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7. It is a story about the </a:t>
            </a:r>
            <a:r>
              <a:rPr lang="en-US" dirty="0">
                <a:solidFill>
                  <a:srgbClr val="FF0000"/>
                </a:solidFill>
              </a:rPr>
              <a:t>uniqueness</a:t>
            </a:r>
            <a:r>
              <a:rPr lang="en-US" dirty="0">
                <a:solidFill>
                  <a:prstClr val="black"/>
                </a:solidFill>
              </a:rPr>
              <a:t> of every individual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118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57606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REVISION: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692696"/>
            <a:ext cx="7848872" cy="5555704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Answer the following </a:t>
            </a:r>
            <a:r>
              <a:rPr lang="en-US" sz="2800" dirty="0" smtClean="0">
                <a:solidFill>
                  <a:srgbClr val="002060"/>
                </a:solidFill>
              </a:rPr>
              <a:t>questions:</a:t>
            </a:r>
            <a:endParaRPr lang="en-US" sz="800" dirty="0">
              <a:solidFill>
                <a:srgbClr val="002060"/>
              </a:solidFill>
            </a:endParaRPr>
          </a:p>
          <a:p>
            <a:pPr marL="82296" indent="0">
              <a:buNone/>
            </a:pPr>
            <a:r>
              <a:rPr lang="en-US" sz="2800" dirty="0" smtClean="0"/>
              <a:t>1. What </a:t>
            </a:r>
            <a:r>
              <a:rPr lang="en-US" sz="2800" dirty="0"/>
              <a:t>are the four principles of child development?</a:t>
            </a:r>
          </a:p>
          <a:p>
            <a:pPr marL="82296" indent="0">
              <a:buNone/>
            </a:pPr>
            <a:r>
              <a:rPr lang="en-US" sz="2800" dirty="0" smtClean="0"/>
              <a:t>2. How can nursery teachers cooperate with parents? Give some examples.</a:t>
            </a:r>
            <a:endParaRPr lang="en-US" sz="2800" dirty="0"/>
          </a:p>
          <a:p>
            <a:pPr marL="82296" indent="0">
              <a:buNone/>
            </a:pPr>
            <a:r>
              <a:rPr lang="en-US" sz="2800" dirty="0" smtClean="0"/>
              <a:t>3. Why </a:t>
            </a:r>
            <a:r>
              <a:rPr lang="en-US" sz="2800" dirty="0"/>
              <a:t>are observation and assessment </a:t>
            </a:r>
            <a:r>
              <a:rPr lang="en-US" sz="2800" dirty="0" smtClean="0"/>
              <a:t>of children important</a:t>
            </a:r>
            <a:r>
              <a:rPr lang="en-US" sz="2800" dirty="0"/>
              <a:t>?</a:t>
            </a:r>
          </a:p>
          <a:p>
            <a:pPr marL="82296" indent="0">
              <a:buNone/>
            </a:pPr>
            <a:r>
              <a:rPr lang="en-US" sz="2800" dirty="0" smtClean="0"/>
              <a:t>4. </a:t>
            </a:r>
            <a:r>
              <a:rPr lang="en-US" sz="2800" dirty="0" err="1" smtClean="0"/>
              <a:t>Wh</a:t>
            </a:r>
            <a:r>
              <a:rPr lang="sr-Latn-RS" sz="2800" dirty="0" smtClean="0"/>
              <a:t>at are the characteristics of an appropriate environment</a:t>
            </a:r>
            <a:r>
              <a:rPr lang="en-US" sz="2800" dirty="0" smtClean="0"/>
              <a:t>?</a:t>
            </a:r>
            <a:endParaRPr lang="en-US" sz="2800" dirty="0"/>
          </a:p>
          <a:p>
            <a:pPr marL="82296" indent="0">
              <a:buNone/>
            </a:pPr>
            <a:r>
              <a:rPr lang="sr-Latn-RS" sz="2800" dirty="0"/>
              <a:t>5</a:t>
            </a:r>
            <a:r>
              <a:rPr lang="en-US" sz="2800" dirty="0" smtClean="0"/>
              <a:t>. Why is good interaction with adults important?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6146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/>
          <a:lstStyle/>
          <a:p>
            <a:r>
              <a:rPr lang="en-US" sz="3600" b="1" dirty="0" smtClean="0"/>
              <a:t>This is the first topic for test 1: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sz="3600" dirty="0" smtClean="0"/>
              <a:t>What, in your opinion, are the most important </a:t>
            </a:r>
            <a:r>
              <a:rPr lang="sr-Latn-RS" sz="3600" dirty="0" smtClean="0"/>
              <a:t>elements </a:t>
            </a:r>
            <a:r>
              <a:rPr lang="en-US" sz="3600" dirty="0" smtClean="0"/>
              <a:t>of quality </a:t>
            </a:r>
            <a:r>
              <a:rPr lang="en-US" sz="3600" dirty="0"/>
              <a:t>infant and toddler </a:t>
            </a:r>
            <a:r>
              <a:rPr lang="en-US" sz="3600" dirty="0" smtClean="0"/>
              <a:t>programs?</a:t>
            </a:r>
            <a:r>
              <a:rPr lang="en-US" sz="3600" dirty="0"/>
              <a:t> </a:t>
            </a:r>
            <a:r>
              <a:rPr lang="en-US" sz="3600" smtClean="0"/>
              <a:t>Explain your choice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94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650306"/>
          </a:xfrm>
        </p:spPr>
        <p:txBody>
          <a:bodyPr>
            <a:noAutofit/>
          </a:bodyPr>
          <a:lstStyle/>
          <a:p>
            <a:r>
              <a:rPr lang="en-US" sz="4800" b="1" u="sng" dirty="0">
                <a:solidFill>
                  <a:srgbClr val="4F271C">
                    <a:satMod val="130000"/>
                  </a:srgbClr>
                </a:solidFill>
              </a:rPr>
              <a:t>Unit 1</a:t>
            </a: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/>
              <a:t>PRESCHOOL CURRICULUM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140968"/>
            <a:ext cx="7498080" cy="3107432"/>
          </a:xfrm>
        </p:spPr>
        <p:txBody>
          <a:bodyPr/>
          <a:lstStyle/>
          <a:p>
            <a:pPr marL="27432" lvl="0" indent="0">
              <a:buClr>
                <a:srgbClr val="3891A7"/>
              </a:buClr>
              <a:buNone/>
            </a:pPr>
            <a:r>
              <a:rPr lang="en-US" sz="4800" dirty="0">
                <a:solidFill>
                  <a:srgbClr val="4F271C">
                    <a:shade val="30000"/>
                    <a:satMod val="150000"/>
                  </a:srgbClr>
                </a:solidFill>
              </a:rPr>
              <a:t>Part II</a:t>
            </a:r>
          </a:p>
          <a:p>
            <a:pPr marL="27432" lvl="0" indent="0">
              <a:buClr>
                <a:srgbClr val="3891A7"/>
              </a:buClr>
              <a:buNone/>
            </a:pPr>
            <a:r>
              <a:rPr lang="en-US" sz="3600" dirty="0">
                <a:solidFill>
                  <a:prstClr val="black"/>
                </a:solidFill>
              </a:rPr>
              <a:t>Quality Infant and Toddler Programs</a:t>
            </a:r>
            <a:endParaRPr lang="en-US" sz="4800" dirty="0">
              <a:solidFill>
                <a:srgbClr val="4F271C">
                  <a:shade val="30000"/>
                  <a:satMod val="150000"/>
                </a:srgbClr>
              </a:solidFill>
            </a:endParaRP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992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PRESCHOOL CURRICULUM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sz="3900" dirty="0" smtClean="0"/>
              <a:t>In the following slides we will discuss what </a:t>
            </a:r>
            <a:r>
              <a:rPr lang="sr-Latn-RS" sz="3900" dirty="0" smtClean="0"/>
              <a:t>elements </a:t>
            </a:r>
            <a:r>
              <a:rPr lang="en-US" sz="3900" dirty="0" smtClean="0"/>
              <a:t>quality infant </a:t>
            </a:r>
            <a:r>
              <a:rPr lang="en-US" sz="3900" dirty="0"/>
              <a:t>and </a:t>
            </a:r>
            <a:r>
              <a:rPr lang="en-US" sz="3900" dirty="0" smtClean="0"/>
              <a:t>toddler programs must </a:t>
            </a:r>
            <a:r>
              <a:rPr lang="sr-Latn-RS" sz="3900" dirty="0" smtClean="0"/>
              <a:t>have.</a:t>
            </a:r>
            <a:r>
              <a:rPr lang="en-US" sz="3900" dirty="0" smtClean="0"/>
              <a:t> </a:t>
            </a:r>
          </a:p>
          <a:p>
            <a:pPr marL="82296" indent="0">
              <a:buNone/>
            </a:pPr>
            <a:endParaRPr lang="en-US" sz="1200" dirty="0" smtClean="0"/>
          </a:p>
          <a:p>
            <a:r>
              <a:rPr lang="sr-Latn-RS" sz="4400" dirty="0" smtClean="0">
                <a:solidFill>
                  <a:srgbClr val="C00000"/>
                </a:solidFill>
              </a:rPr>
              <a:t>PARTNERSHIP WITH PARENTS</a:t>
            </a:r>
          </a:p>
          <a:p>
            <a:pPr>
              <a:buNone/>
            </a:pPr>
            <a:r>
              <a:rPr lang="sr-Latn-RS" sz="4400" dirty="0" smtClean="0"/>
              <a:t>Parents are also teachers</a:t>
            </a:r>
            <a:r>
              <a:rPr lang="en-US" sz="4400" dirty="0" smtClean="0"/>
              <a:t>.</a:t>
            </a:r>
          </a:p>
          <a:p>
            <a:pPr>
              <a:buNone/>
            </a:pPr>
            <a:r>
              <a:rPr lang="en-US" sz="4400" dirty="0" smtClean="0"/>
              <a:t>Frequent communication with them is very important.</a:t>
            </a:r>
            <a:endParaRPr lang="sr-Latn-R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/>
          </a:bodyPr>
          <a:lstStyle/>
          <a:p>
            <a:r>
              <a:rPr lang="sr-Latn-RS" sz="2400" dirty="0" smtClean="0"/>
              <a:t>PRESCHOOL CURRICULUM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 fontScale="85000" lnSpcReduction="20000"/>
          </a:bodyPr>
          <a:lstStyle/>
          <a:p>
            <a:r>
              <a:rPr lang="sr-Latn-RS" dirty="0" smtClean="0"/>
              <a:t> </a:t>
            </a:r>
            <a:r>
              <a:rPr lang="sr-Latn-RS" sz="4300" dirty="0" smtClean="0">
                <a:solidFill>
                  <a:srgbClr val="C00000"/>
                </a:solidFill>
              </a:rPr>
              <a:t>OBSERVATION  AND ASSESSMENT OF CHILDREN </a:t>
            </a:r>
            <a:r>
              <a:rPr lang="en-US" sz="4300" dirty="0" smtClean="0"/>
              <a:t>is essential and it has </a:t>
            </a:r>
            <a:r>
              <a:rPr lang="sr-Latn-RS" sz="4300" dirty="0" smtClean="0"/>
              <a:t>3 goals:</a:t>
            </a:r>
          </a:p>
          <a:p>
            <a:pPr>
              <a:buNone/>
            </a:pPr>
            <a:r>
              <a:rPr lang="sr-Latn-RS" sz="4300" dirty="0" smtClean="0"/>
              <a:t>1) Orient</a:t>
            </a:r>
            <a:r>
              <a:rPr lang="en-US" sz="4300" dirty="0" err="1" smtClean="0"/>
              <a:t>ing</a:t>
            </a:r>
            <a:r>
              <a:rPr lang="sr-Latn-RS" sz="4300" dirty="0" smtClean="0"/>
              <a:t> parents and teachers to uniqueness of each child</a:t>
            </a:r>
          </a:p>
          <a:p>
            <a:pPr>
              <a:buNone/>
            </a:pPr>
            <a:r>
              <a:rPr lang="sr-Latn-RS" sz="4300" dirty="0" smtClean="0"/>
              <a:t>2) </a:t>
            </a:r>
            <a:r>
              <a:rPr lang="en-US" sz="4300" dirty="0" smtClean="0"/>
              <a:t>F</a:t>
            </a:r>
            <a:r>
              <a:rPr lang="sr-Latn-RS" sz="4300" dirty="0" smtClean="0"/>
              <a:t>ocus</a:t>
            </a:r>
            <a:r>
              <a:rPr lang="en-US" sz="4300" dirty="0" err="1" smtClean="0"/>
              <a:t>ing</a:t>
            </a:r>
            <a:r>
              <a:rPr lang="sr-Latn-RS" sz="4300" dirty="0" smtClean="0"/>
              <a:t> their attention on </a:t>
            </a:r>
            <a:r>
              <a:rPr lang="en-US" sz="4300" dirty="0" smtClean="0"/>
              <a:t>children’s </a:t>
            </a:r>
            <a:r>
              <a:rPr lang="sr-Latn-RS" sz="4300" dirty="0" smtClean="0"/>
              <a:t>skills and abilities</a:t>
            </a:r>
          </a:p>
          <a:p>
            <a:pPr>
              <a:buNone/>
            </a:pPr>
            <a:r>
              <a:rPr lang="sr-Latn-RS" sz="4300" dirty="0" smtClean="0"/>
              <a:t>3) </a:t>
            </a:r>
            <a:r>
              <a:rPr lang="en-US" sz="4300" dirty="0" smtClean="0"/>
              <a:t>G</a:t>
            </a:r>
            <a:r>
              <a:rPr lang="sr-Latn-RS" sz="4300" dirty="0" smtClean="0"/>
              <a:t>uid</a:t>
            </a:r>
            <a:r>
              <a:rPr lang="en-US" sz="4300" dirty="0" err="1" smtClean="0"/>
              <a:t>ing</a:t>
            </a:r>
            <a:r>
              <a:rPr lang="sr-Latn-RS" sz="4300" dirty="0" smtClean="0"/>
              <a:t> the curriculum so that it doesn’t frustrate or over-stimulate</a:t>
            </a:r>
            <a:r>
              <a:rPr lang="en-US" sz="4300" dirty="0" smtClean="0"/>
              <a:t> children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PRESCHOOL CURRICULUM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124744"/>
            <a:ext cx="7746064" cy="5400600"/>
          </a:xfrm>
        </p:spPr>
        <p:txBody>
          <a:bodyPr>
            <a:normAutofit fontScale="62500" lnSpcReduction="20000"/>
          </a:bodyPr>
          <a:lstStyle/>
          <a:p>
            <a:r>
              <a:rPr lang="sr-Latn-RS" sz="5100" dirty="0" smtClean="0">
                <a:solidFill>
                  <a:srgbClr val="C00000"/>
                </a:solidFill>
              </a:rPr>
              <a:t>CREATING AN APPROPRIATE ENVIRONMENT</a:t>
            </a:r>
          </a:p>
          <a:p>
            <a:pPr>
              <a:buFontTx/>
              <a:buChar char="-"/>
            </a:pPr>
            <a:r>
              <a:rPr lang="en-US" sz="5100" dirty="0" smtClean="0">
                <a:solidFill>
                  <a:srgbClr val="00B050"/>
                </a:solidFill>
              </a:rPr>
              <a:t>C</a:t>
            </a:r>
            <a:r>
              <a:rPr lang="sr-Latn-RS" sz="5100" dirty="0" smtClean="0">
                <a:solidFill>
                  <a:srgbClr val="00B050"/>
                </a:solidFill>
              </a:rPr>
              <a:t>onsistency and flexibility</a:t>
            </a:r>
            <a:r>
              <a:rPr lang="en-US" sz="5100" dirty="0" smtClean="0">
                <a:solidFill>
                  <a:srgbClr val="00B050"/>
                </a:solidFill>
              </a:rPr>
              <a:t> </a:t>
            </a:r>
            <a:r>
              <a:rPr lang="en-US" sz="5100" dirty="0" smtClean="0"/>
              <a:t>(For example, children should know where each activity takes place, but sometimes a change</a:t>
            </a:r>
            <a:r>
              <a:rPr lang="sr-Latn-RS" sz="5100" dirty="0" smtClean="0"/>
              <a:t> can be beneficial.</a:t>
            </a:r>
            <a:r>
              <a:rPr lang="en-US" sz="5100" dirty="0" smtClean="0"/>
              <a:t>)  </a:t>
            </a:r>
            <a:endParaRPr lang="sr-Latn-RS" sz="5100" dirty="0" smtClean="0"/>
          </a:p>
          <a:p>
            <a:pPr>
              <a:buFontTx/>
              <a:buChar char="-"/>
            </a:pPr>
            <a:r>
              <a:rPr lang="en-US" sz="5100" dirty="0" smtClean="0">
                <a:solidFill>
                  <a:srgbClr val="00B050"/>
                </a:solidFill>
              </a:rPr>
              <a:t>S</a:t>
            </a:r>
            <a:r>
              <a:rPr lang="sr-Latn-RS" sz="5100" dirty="0" smtClean="0">
                <a:solidFill>
                  <a:srgbClr val="00B050"/>
                </a:solidFill>
              </a:rPr>
              <a:t>timulation</a:t>
            </a:r>
            <a:r>
              <a:rPr lang="en-US" sz="5100" dirty="0">
                <a:solidFill>
                  <a:srgbClr val="00B050"/>
                </a:solidFill>
              </a:rPr>
              <a:t> </a:t>
            </a:r>
            <a:r>
              <a:rPr lang="en-US" sz="5100" dirty="0" smtClean="0"/>
              <a:t>(</a:t>
            </a:r>
            <a:r>
              <a:rPr lang="sr-Latn-RS" sz="5100" dirty="0" smtClean="0"/>
              <a:t>T</a:t>
            </a:r>
            <a:r>
              <a:rPr lang="en-US" sz="5100" dirty="0" err="1" smtClean="0"/>
              <a:t>oys</a:t>
            </a:r>
            <a:r>
              <a:rPr lang="en-US" sz="5100" dirty="0"/>
              <a:t>, materials, equipment, furniture, and, of course, people and other </a:t>
            </a:r>
            <a:r>
              <a:rPr lang="en-US" sz="5100" dirty="0" smtClean="0"/>
              <a:t>children stimulate development</a:t>
            </a:r>
            <a:r>
              <a:rPr lang="sr-Latn-RS" sz="5100" dirty="0" smtClean="0"/>
              <a:t>.</a:t>
            </a:r>
            <a:r>
              <a:rPr lang="en-US" sz="5100" dirty="0" smtClean="0"/>
              <a:t>)</a:t>
            </a:r>
            <a:endParaRPr lang="sr-Latn-RS" sz="5100" dirty="0" smtClean="0"/>
          </a:p>
          <a:p>
            <a:pPr>
              <a:buFontTx/>
              <a:buChar char="-"/>
            </a:pPr>
            <a:r>
              <a:rPr lang="en-US" sz="5100" dirty="0" smtClean="0">
                <a:solidFill>
                  <a:srgbClr val="00B050"/>
                </a:solidFill>
              </a:rPr>
              <a:t>P</a:t>
            </a:r>
            <a:r>
              <a:rPr lang="sr-Latn-RS" sz="5100" dirty="0" smtClean="0">
                <a:solidFill>
                  <a:srgbClr val="00B050"/>
                </a:solidFill>
              </a:rPr>
              <a:t>rivate places</a:t>
            </a:r>
            <a:r>
              <a:rPr lang="en-US" sz="5100" dirty="0" smtClean="0">
                <a:solidFill>
                  <a:srgbClr val="00B050"/>
                </a:solidFill>
              </a:rPr>
              <a:t> </a:t>
            </a:r>
            <a:r>
              <a:rPr lang="en-US" sz="5100" dirty="0" smtClean="0"/>
              <a:t>(s</a:t>
            </a:r>
            <a:r>
              <a:rPr lang="sr-Latn-CS" sz="5100" dirty="0" smtClean="0"/>
              <a:t>paces </a:t>
            </a:r>
            <a:r>
              <a:rPr lang="sr-Latn-CS" sz="5100" dirty="0"/>
              <a:t>where children can be all </a:t>
            </a:r>
            <a:r>
              <a:rPr lang="sr-Latn-CS" sz="5100" dirty="0" smtClean="0"/>
              <a:t>alone</a:t>
            </a:r>
            <a:r>
              <a:rPr lang="en-US" sz="5100" dirty="0" smtClean="0"/>
              <a:t>)</a:t>
            </a:r>
            <a:endParaRPr lang="sr-Latn-RS" sz="5100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2400" dirty="0">
                <a:solidFill>
                  <a:srgbClr val="4F271C">
                    <a:satMod val="130000"/>
                  </a:srgbClr>
                </a:solidFill>
              </a:rPr>
              <a:t>PRESCHOOL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052736"/>
            <a:ext cx="7920880" cy="5472608"/>
          </a:xfrm>
        </p:spPr>
        <p:txBody>
          <a:bodyPr>
            <a:noAutofit/>
          </a:bodyPr>
          <a:lstStyle/>
          <a:p>
            <a:pPr lvl="0">
              <a:buClr>
                <a:srgbClr val="3891A7"/>
              </a:buClr>
              <a:buFontTx/>
              <a:buChar char="-"/>
            </a:pPr>
            <a:r>
              <a:rPr lang="en-US" dirty="0">
                <a:solidFill>
                  <a:srgbClr val="00B050"/>
                </a:solidFill>
              </a:rPr>
              <a:t>I</a:t>
            </a:r>
            <a:r>
              <a:rPr lang="sr-Latn-RS" dirty="0">
                <a:solidFill>
                  <a:srgbClr val="00B050"/>
                </a:solidFill>
              </a:rPr>
              <a:t>ntimate and undisturbed </a:t>
            </a:r>
            <a:r>
              <a:rPr lang="sr-Latn-RS" dirty="0" smtClean="0">
                <a:solidFill>
                  <a:srgbClr val="00B050"/>
                </a:solidFill>
              </a:rPr>
              <a:t>space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(a space where children can do activities and play without </a:t>
            </a:r>
            <a:r>
              <a:rPr lang="sr-Latn-RS" dirty="0" smtClean="0">
                <a:solidFill>
                  <a:prstClr val="black"/>
                </a:solidFill>
              </a:rPr>
              <a:t>being </a:t>
            </a:r>
            <a:r>
              <a:rPr lang="en-US" dirty="0" smtClean="0">
                <a:solidFill>
                  <a:prstClr val="black"/>
                </a:solidFill>
              </a:rPr>
              <a:t>interrupt</a:t>
            </a:r>
            <a:r>
              <a:rPr lang="sr-Latn-RS" dirty="0" smtClean="0">
                <a:solidFill>
                  <a:prstClr val="black"/>
                </a:solidFill>
              </a:rPr>
              <a:t>ed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sr-Latn-RS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  <a:buFontTx/>
              <a:buChar char="-"/>
            </a:pP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sr-Latn-RS" dirty="0" smtClean="0">
                <a:solidFill>
                  <a:srgbClr val="00B050"/>
                </a:solidFill>
              </a:rPr>
              <a:t>esthetics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(</a:t>
            </a:r>
            <a:r>
              <a:rPr lang="sr-Latn-RS" dirty="0" err="1"/>
              <a:t>C</a:t>
            </a:r>
            <a:r>
              <a:rPr lang="en-US" dirty="0" err="1" smtClean="0"/>
              <a:t>olours</a:t>
            </a:r>
            <a:r>
              <a:rPr lang="en-US" dirty="0" smtClean="0"/>
              <a:t> are particularly important</a:t>
            </a:r>
            <a:r>
              <a:rPr lang="sr-Latn-RS" dirty="0" smtClean="0"/>
              <a:t>.</a:t>
            </a:r>
            <a:r>
              <a:rPr lang="en-US" dirty="0" smtClean="0"/>
              <a:t>)</a:t>
            </a:r>
            <a:endParaRPr lang="sr-Latn-RS" dirty="0"/>
          </a:p>
          <a:p>
            <a:pPr lvl="0">
              <a:buClr>
                <a:srgbClr val="3891A7"/>
              </a:buClr>
              <a:buFontTx/>
              <a:buChar char="-"/>
            </a:pP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sr-Latn-RS" dirty="0">
                <a:solidFill>
                  <a:srgbClr val="00B050"/>
                </a:solidFill>
              </a:rPr>
              <a:t>ctivity </a:t>
            </a:r>
            <a:r>
              <a:rPr lang="sr-Latn-RS" dirty="0" smtClean="0">
                <a:solidFill>
                  <a:srgbClr val="00B050"/>
                </a:solidFill>
              </a:rPr>
              <a:t>areas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(</a:t>
            </a:r>
            <a:r>
              <a:rPr lang="sr-Latn-RS" dirty="0" smtClean="0"/>
              <a:t>T</a:t>
            </a:r>
            <a:r>
              <a:rPr lang="en-US" dirty="0" smtClean="0"/>
              <a:t>here are </a:t>
            </a:r>
            <a:r>
              <a:rPr lang="en-US" dirty="0" err="1" smtClean="0"/>
              <a:t>centres</a:t>
            </a:r>
            <a:r>
              <a:rPr lang="en-US" dirty="0" smtClean="0"/>
              <a:t> in the play room where different activities are done</a:t>
            </a:r>
            <a:r>
              <a:rPr lang="sr-Latn-RS" dirty="0" smtClean="0"/>
              <a:t>.</a:t>
            </a:r>
            <a:r>
              <a:rPr lang="en-US" dirty="0" smtClean="0"/>
              <a:t>)</a:t>
            </a:r>
            <a:endParaRPr lang="sr-Latn-RS" dirty="0"/>
          </a:p>
          <a:p>
            <a:pPr lvl="0">
              <a:buClr>
                <a:srgbClr val="3891A7"/>
              </a:buClr>
              <a:buFontTx/>
              <a:buChar char="-"/>
            </a:pPr>
            <a:r>
              <a:rPr lang="sr-Latn-RS" dirty="0">
                <a:solidFill>
                  <a:srgbClr val="00B050"/>
                </a:solidFill>
              </a:rPr>
              <a:t>Personalizing </a:t>
            </a:r>
            <a:r>
              <a:rPr lang="sr-Latn-RS" dirty="0" smtClean="0">
                <a:solidFill>
                  <a:srgbClr val="00B050"/>
                </a:solidFill>
              </a:rPr>
              <a:t>environment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(</a:t>
            </a:r>
            <a:r>
              <a:rPr lang="sr-Latn-RS" dirty="0" smtClean="0">
                <a:solidFill>
                  <a:prstClr val="black"/>
                </a:solidFill>
              </a:rPr>
              <a:t>I</a:t>
            </a:r>
            <a:r>
              <a:rPr lang="en-US" dirty="0" smtClean="0">
                <a:solidFill>
                  <a:prstClr val="black"/>
                </a:solidFill>
              </a:rPr>
              <a:t>t should reflect </a:t>
            </a:r>
            <a:r>
              <a:rPr lang="en-US" dirty="0">
                <a:solidFill>
                  <a:prstClr val="black"/>
                </a:solidFill>
              </a:rPr>
              <a:t>the children who </a:t>
            </a:r>
            <a:r>
              <a:rPr lang="en-US" dirty="0" smtClean="0">
                <a:solidFill>
                  <a:prstClr val="black"/>
                </a:solidFill>
              </a:rPr>
              <a:t>spend their time in it</a:t>
            </a:r>
            <a:r>
              <a:rPr lang="sr-Latn-RS" dirty="0" smtClean="0">
                <a:solidFill>
                  <a:prstClr val="black"/>
                </a:solidFill>
              </a:rPr>
              <a:t>.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12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PRESCHOOL CURRICULUM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>
            <a:normAutofit/>
          </a:bodyPr>
          <a:lstStyle/>
          <a:p>
            <a:r>
              <a:rPr lang="sr-Latn-RS" sz="4000" dirty="0" smtClean="0">
                <a:solidFill>
                  <a:srgbClr val="C00000"/>
                </a:solidFill>
              </a:rPr>
              <a:t>INDIVIDUAL SCHEDULING</a:t>
            </a:r>
          </a:p>
          <a:p>
            <a:pPr marL="82296" indent="0">
              <a:buNone/>
            </a:pPr>
            <a:r>
              <a:rPr lang="sr-Latn-RS" dirty="0"/>
              <a:t>T</a:t>
            </a:r>
            <a:r>
              <a:rPr lang="en-US" dirty="0" smtClean="0"/>
              <a:t>he </a:t>
            </a:r>
            <a:r>
              <a:rPr lang="en-US" dirty="0"/>
              <a:t>child's natural biological rhythms and temperament determine his or her </a:t>
            </a:r>
            <a:r>
              <a:rPr lang="en-US" dirty="0" smtClean="0"/>
              <a:t>schedule. It refers to feedings</a:t>
            </a:r>
            <a:r>
              <a:rPr lang="en-US" dirty="0"/>
              <a:t>, changings, </a:t>
            </a:r>
            <a:r>
              <a:rPr lang="en-US" dirty="0" smtClean="0"/>
              <a:t>sleeping…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PRESCHOOL CURRICULUM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z="4000" dirty="0" smtClean="0">
                <a:solidFill>
                  <a:srgbClr val="C00000"/>
                </a:solidFill>
              </a:rPr>
              <a:t>THE DAILY SCHEDULE</a:t>
            </a:r>
          </a:p>
          <a:p>
            <a:pPr>
              <a:buNone/>
            </a:pPr>
            <a:r>
              <a:rPr lang="sr-Latn-RS" sz="4000" dirty="0" smtClean="0"/>
              <a:t>- </a:t>
            </a:r>
            <a:r>
              <a:rPr lang="sr-Latn-RS" sz="4000" dirty="0"/>
              <a:t>s</a:t>
            </a:r>
            <a:r>
              <a:rPr lang="en-US" sz="4000" dirty="0" err="1" smtClean="0"/>
              <a:t>hould</a:t>
            </a:r>
            <a:r>
              <a:rPr lang="en-US" sz="4000" dirty="0" smtClean="0"/>
              <a:t> be </a:t>
            </a:r>
            <a:r>
              <a:rPr lang="en-US" sz="4000" dirty="0"/>
              <a:t>s</a:t>
            </a:r>
            <a:r>
              <a:rPr lang="sr-Latn-RS" sz="4000" dirty="0" smtClean="0"/>
              <a:t>timulating</a:t>
            </a:r>
            <a:r>
              <a:rPr lang="en-US" sz="4000" dirty="0" smtClean="0"/>
              <a:t>,</a:t>
            </a:r>
            <a:endParaRPr lang="sr-Latn-RS" sz="4000" dirty="0" smtClean="0"/>
          </a:p>
          <a:p>
            <a:pPr marL="82296" indent="0">
              <a:buNone/>
            </a:pPr>
            <a:r>
              <a:rPr lang="en-US" sz="4000" dirty="0" smtClean="0"/>
              <a:t>organized in s</a:t>
            </a:r>
            <a:r>
              <a:rPr lang="sr-Latn-RS" sz="4000" dirty="0" smtClean="0"/>
              <a:t>afe environments</a:t>
            </a:r>
            <a:r>
              <a:rPr lang="en-US" sz="4000" dirty="0" smtClean="0"/>
              <a:t>,</a:t>
            </a:r>
            <a:r>
              <a:rPr lang="en-US" sz="4000" dirty="0"/>
              <a:t> </a:t>
            </a:r>
            <a:r>
              <a:rPr lang="en-US" sz="4000" dirty="0" smtClean="0"/>
              <a:t>include t</a:t>
            </a:r>
            <a:r>
              <a:rPr lang="sr-Latn-RS" sz="4000" dirty="0" smtClean="0"/>
              <a:t>ime for outdoor play</a:t>
            </a:r>
            <a:r>
              <a:rPr lang="en-US" sz="4000" dirty="0" smtClean="0"/>
              <a:t> and</a:t>
            </a:r>
            <a:r>
              <a:rPr lang="en-US" sz="4000" dirty="0"/>
              <a:t> </a:t>
            </a:r>
            <a:r>
              <a:rPr lang="en-US" sz="4000" dirty="0" smtClean="0"/>
              <a:t>a v</a:t>
            </a:r>
            <a:r>
              <a:rPr lang="sr-Latn-RS" sz="4000" dirty="0" smtClean="0"/>
              <a:t>ariety of play choices</a:t>
            </a:r>
          </a:p>
          <a:p>
            <a:pPr>
              <a:buFontTx/>
              <a:buChar char="-"/>
            </a:pPr>
            <a:r>
              <a:rPr lang="en-US" sz="4000" dirty="0" smtClean="0"/>
              <a:t>I</a:t>
            </a:r>
            <a:r>
              <a:rPr lang="sr-Latn-RS" sz="4000" dirty="0" smtClean="0"/>
              <a:t>nteractions with adults</a:t>
            </a:r>
            <a:r>
              <a:rPr lang="en-US" sz="4000" dirty="0" smtClean="0"/>
              <a:t> and e</a:t>
            </a:r>
            <a:r>
              <a:rPr lang="sr-Latn-RS" sz="4000" dirty="0" smtClean="0"/>
              <a:t>nough materials</a:t>
            </a:r>
            <a:r>
              <a:rPr lang="en-US" sz="4000" dirty="0" smtClean="0"/>
              <a:t> for different activities are also important.</a:t>
            </a:r>
            <a:endParaRPr lang="sr-Latn-R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PRESCHOOL CURRICULUM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>
            <a:normAutofit/>
          </a:bodyPr>
          <a:lstStyle/>
          <a:p>
            <a:r>
              <a:rPr lang="sr-Latn-RS" sz="4000" dirty="0" smtClean="0">
                <a:solidFill>
                  <a:srgbClr val="C00000"/>
                </a:solidFill>
              </a:rPr>
              <a:t>TIME ALONE</a:t>
            </a:r>
          </a:p>
          <a:p>
            <a:pPr>
              <a:buNone/>
            </a:pPr>
            <a:r>
              <a:rPr lang="sr-Latn-RS" sz="4000" dirty="0" smtClean="0"/>
              <a:t>- n</a:t>
            </a:r>
            <a:r>
              <a:rPr lang="en-US" sz="4000" dirty="0" err="1" smtClean="0"/>
              <a:t>ecessary</a:t>
            </a:r>
            <a:r>
              <a:rPr lang="en-US" sz="4000" dirty="0" smtClean="0"/>
              <a:t> for children t</a:t>
            </a:r>
            <a:r>
              <a:rPr lang="sr-Latn-RS" sz="4000" dirty="0" smtClean="0"/>
              <a:t>o explore, expirience, watch, investigate</a:t>
            </a:r>
            <a:r>
              <a:rPr lang="en-US" sz="4000" dirty="0" smtClean="0"/>
              <a:t>…</a:t>
            </a:r>
            <a:endParaRPr lang="sr-Latn-RS" sz="4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590</TotalTime>
  <Words>974</Words>
  <Application>Microsoft Office PowerPoint</Application>
  <PresentationFormat>On-screen Show (4:3)</PresentationFormat>
  <Paragraphs>94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 UVODNE NAPOMENE: </vt:lpstr>
      <vt:lpstr>Unit 1 PRESCHOOL CURRICULUM</vt:lpstr>
      <vt:lpstr>PRESCHOOL CURRICULUM</vt:lpstr>
      <vt:lpstr>PRESCHOOL CURRICULUM</vt:lpstr>
      <vt:lpstr>PRESCHOOL CURRICULUM</vt:lpstr>
      <vt:lpstr>PRESCHOOL CURRICULUM</vt:lpstr>
      <vt:lpstr>PRESCHOOL CURRICULUM</vt:lpstr>
      <vt:lpstr>PRESCHOOL CURRICULUM</vt:lpstr>
      <vt:lpstr>PRESCHOOL CURRICULUM</vt:lpstr>
      <vt:lpstr>PRESCHOOL CURRICULUM</vt:lpstr>
      <vt:lpstr>PRESCHOOL CURRICULUM</vt:lpstr>
      <vt:lpstr>VOCABULARY:</vt:lpstr>
      <vt:lpstr>PowerPoint Presentation</vt:lpstr>
      <vt:lpstr>PowerPoint Presentation</vt:lpstr>
      <vt:lpstr>Vocabulary exercise:</vt:lpstr>
      <vt:lpstr>PowerPoint Presentation</vt:lpstr>
      <vt:lpstr>Key:</vt:lpstr>
      <vt:lpstr>REVISION: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PRESCHOOL CURRICULUM</dc:title>
  <dc:creator>Nigal</dc:creator>
  <cp:lastModifiedBy>Inspirion 15 3878</cp:lastModifiedBy>
  <cp:revision>50</cp:revision>
  <dcterms:created xsi:type="dcterms:W3CDTF">2015-10-07T19:45:52Z</dcterms:created>
  <dcterms:modified xsi:type="dcterms:W3CDTF">2023-10-08T21:25:18Z</dcterms:modified>
</cp:coreProperties>
</file>